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9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348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ED06B3-0C24-4859-B34E-AD3B5B510F11}" type="datetimeFigureOut">
              <a:rPr lang="fr-FR" smtClean="0"/>
              <a:pPr/>
              <a:t>20/11/2013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B39643-13A6-4A05-A19F-A439139810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159507"/>
            <a:ext cx="878687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D’une part la gestion d’une entreprise est l’application d’un ensemble de techniques et de concepts scientifiques fondamentaux, en se basant sur la bonne  utilisation des ressources. La gestion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vise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entre autre  </a:t>
            </a:r>
            <a:r>
              <a:rPr kumimoji="0" lang="fr-FR" sz="2100" b="0" i="1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à </a:t>
            </a:r>
            <a:r>
              <a:rPr kumimoji="0" lang="fr-FR" sz="2100" b="1" i="1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atteindre les objectifs au moindre coût et dans les plus brefs délais</a:t>
            </a:r>
            <a:r>
              <a:rPr kumimoji="0" lang="fr-FR" sz="2100" b="1" i="1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Plus généralement, la gestion représente un outil majeur de prise de décision. La gestion  est l’une des principales assurances de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pérennité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l’entreprise, maintient son fonctionnement général, optimise son développement, et garantit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l’harmonie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entre ses différentes fonctions.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D’autre part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écouter ses salariés ne coûte rien mais génère une ambiance de confiance favorable au dépassement de soi pour chaque employé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Il est très connu qu’un salarié aura beaucoup de mal à bien travailler si le courant ne passe pas avec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 supérieur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En tant que gestionnaire, soyez transparent et francs avec vos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salariés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En effet Il ne suffit pas d’être chef d'entreprise pour </a:t>
            </a:r>
            <a:r>
              <a:rPr kumimoji="0" lang="fr-FR" sz="210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savoir diriger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ses subordonnés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des qualités et des compétences de dirigeant sont à acquérir et à développer. Pour relever ce défi, l’autorité ne suffit pas. Il faut aussi savoir créer un bon esprit d’équipe et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encourager l’initiative</a:t>
            </a:r>
            <a:r>
              <a:rPr kumimoji="0" lang="fr-FR" sz="21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la responsabilité pour orienter et valoriser </a:t>
            </a: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aptitudes 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chacun au profit des objectifs communs.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370" y="60822"/>
            <a:ext cx="9001156" cy="54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Donner un titre au texte ci-dessus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lang="fr-FR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Expliquer les termes soulign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d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 trait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Vise à 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La pérennité 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L’harmonie 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Le supérieur :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salari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subordonn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Encourager l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initiative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aptitudes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70" y="1654925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cherche à 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7554" y="1643050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a pour but 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3174" y="2130974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continuité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3372" y="2130974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la survie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4484" y="2607290"/>
            <a:ext cx="2036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coordination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4612" y="3083685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 chef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3560001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l’employé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14744" y="3559734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l’ouvrier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57752" y="357187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le travailleur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6116" y="4071942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ceux qui sont sous l’autorité d’un chef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348" y="642918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gestion est une science et un art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4744" y="4512178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accepter les propositions et les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suggestions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3677" y="5024307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capacités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277324"/>
            <a:ext cx="8929718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3"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Explication des phrases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 écouter ses salariés…….pour chaque employé » 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« atteindre……brefs délais » :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4"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Les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concepts </a:t>
            </a:r>
            <a:r>
              <a:rPr lang="fr-FR" sz="2100" dirty="0">
                <a:latin typeface="Arial" pitchFamily="34" charset="0"/>
                <a:cs typeface="Arial" pitchFamily="34" charset="0"/>
              </a:rPr>
              <a:t>fondamentaux de gestion</a:t>
            </a:r>
            <a:r>
              <a:rPr lang="fr-FR" sz="2400" dirty="0"/>
              <a:t> </a:t>
            </a:r>
            <a:endParaRPr lang="fr-FR" sz="2400" dirty="0" smtClean="0"/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fr-F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 </a:t>
            </a: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fr-F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 </a:t>
            </a:r>
            <a:endParaRPr lang="fr-FR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285860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Avoir une bonne communication avec les salariés les pousse à travailler plus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202412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Arriver aux objectifs avec le minimum de dépenses et le plutôt possible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3309607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Planifer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fixer les objectifs et faire un plan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377404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organiser : affecter les moyens humains, matériels et financiers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7224" y="423856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Diriger : donner des ordres et coordonner le travail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4714884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Contrôler : comparer le résultat au un plan et corriger les erreurs 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62896"/>
            <a:ext cx="8929718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5"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les tâches du gestionnaire citées dans le texte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 </a:t>
            </a: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fr-F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 </a:t>
            </a: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Les 3 finalités de la gestion citées dans le texte 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 </a:t>
            </a: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 </a:t>
            </a: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 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256" y="726231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Écouter ses salariés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1202280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Être transparent et franc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170234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Créer un bon esprit d’équipe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2154724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Encourager les initiatives et les responsabilités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100" y="2631040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Orienter et valoriser les aptitudes des salariés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1506" y="3643314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bonne utilisation des ressources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1538" y="4107567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Atteindre les </a:t>
            </a:r>
            <a:r>
              <a:rPr lang="fr-F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objectifs au moindre coût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38" y="4571741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Assurer la pérennité de l’entreprise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8929718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fr-FR" sz="2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Exercice n° 2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tabLst>
                <a:tab pos="900113" algn="l"/>
              </a:tabLst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ressources utilis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par l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entreprise pour exercer son activit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sont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0113" algn="l"/>
              </a:tabLst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ressources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 exemple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0113" algn="l"/>
              </a:tabLst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ressources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 exemple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0113" algn="l"/>
              </a:tabLst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ressources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 exemple</a:t>
            </a: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0113" algn="l"/>
              </a:tabLst>
            </a:pPr>
            <a:endParaRPr lang="fr-FR" sz="2100" dirty="0">
              <a:latin typeface="Calibri"/>
              <a:cs typeface="Arial" pitchFamily="34" charset="0"/>
            </a:endParaRPr>
          </a:p>
          <a:p>
            <a:pPr marL="914400" lvl="1" indent="-457200">
              <a:buFont typeface="+mj-lt"/>
              <a:buAutoNum type="alphaLcParenR" startAt="2"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L’entreprise industrielle transforme les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                                        en produits</a:t>
            </a:r>
          </a:p>
          <a:p>
            <a:pPr marL="914400" lvl="1" indent="-457200"/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LcParenR" startAt="2"/>
            </a:pPr>
            <a:r>
              <a:rPr lang="fr-FR" sz="2100" dirty="0" smtClean="0">
                <a:latin typeface="Arial" pitchFamily="34" charset="0"/>
                <a:cs typeface="Arial" pitchFamily="34" charset="0"/>
              </a:rPr>
              <a:t>                                                est </a:t>
            </a:r>
            <a:r>
              <a:rPr lang="fr-FR" sz="2100" dirty="0">
                <a:latin typeface="Arial" pitchFamily="34" charset="0"/>
                <a:cs typeface="Arial" pitchFamily="34" charset="0"/>
              </a:rPr>
              <a:t>l’outil utilisé par le gestionnaire pour faire le choix entre les conditions d’emprunt proposées par deux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banques</a:t>
            </a:r>
          </a:p>
          <a:p>
            <a:pPr marL="914400" lvl="1" indent="-457200"/>
            <a:r>
              <a:rPr lang="fr-FR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914400" lvl="1" indent="-457200"/>
            <a:r>
              <a:rPr lang="fr-FR" sz="2100" dirty="0" smtClean="0">
                <a:latin typeface="Arial" pitchFamily="34" charset="0"/>
                <a:cs typeface="Arial" pitchFamily="34" charset="0"/>
              </a:rPr>
              <a:t>                                             est </a:t>
            </a:r>
            <a:r>
              <a:rPr lang="fr-FR" sz="2100" dirty="0">
                <a:latin typeface="Arial" pitchFamily="34" charset="0"/>
                <a:cs typeface="Arial" pitchFamily="34" charset="0"/>
              </a:rPr>
              <a:t>l’outil utilisé par le gestionnaire pour connaitre la situation financière de l’entreprise à la fin de l’année</a:t>
            </a:r>
          </a:p>
          <a:p>
            <a:pPr marL="914400" lvl="1" indent="-457200"/>
            <a:r>
              <a:rPr lang="fr-FR" sz="2100" dirty="0" smtClean="0">
                <a:latin typeface="Arial" pitchFamily="34" charset="0"/>
                <a:cs typeface="Arial" pitchFamily="34" charset="0"/>
              </a:rPr>
              <a:t>  </a:t>
            </a: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9861" y="1619300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humaines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86446" y="1619033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ouvriers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9861" y="2095349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matérielles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86446" y="2095082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équipements de bureau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9861" y="2572011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financières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446" y="2571744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l’argent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0694" y="3440796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matières premières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09922" y="3750377"/>
            <a:ext cx="833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finis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6975" y="4381444"/>
            <a:ext cx="442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mathématiques financières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662" y="5655186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comptabilité générale</a:t>
            </a:r>
            <a:endParaRPr lang="fr-F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 startAt="4"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trois caractéristiques d’un flux sont : </a:t>
            </a: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fr-FR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9144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lang="fr-FR" sz="2100" b="1" dirty="0">
                <a:latin typeface="Arial" pitchFamily="34" charset="0"/>
                <a:cs typeface="Arial" pitchFamily="34" charset="0"/>
              </a:rPr>
              <a:t> </a:t>
            </a:r>
            <a:endParaRPr lang="fr-FR" sz="2100" b="1" dirty="0" smtClean="0"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fr-F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100" b="1" dirty="0">
              <a:latin typeface="Arial" pitchFamily="34" charset="0"/>
              <a:cs typeface="Arial" pitchFamily="34" charset="0"/>
            </a:endParaRPr>
          </a:p>
          <a:p>
            <a:pPr marL="1440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4414" y="500042"/>
            <a:ext cx="2520280" cy="148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>
              <a:lnSpc>
                <a:spcPct val="150000"/>
              </a:lnSpc>
            </a:pPr>
            <a:r>
              <a:rPr lang="fr-FR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Son origine</a:t>
            </a:r>
          </a:p>
          <a:p>
            <a:pPr marL="180000" indent="-457200">
              <a:lnSpc>
                <a:spcPct val="150000"/>
              </a:lnSpc>
            </a:pPr>
            <a:r>
              <a:rPr lang="fr-FR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 destination</a:t>
            </a:r>
          </a:p>
          <a:p>
            <a:pPr marL="180000" indent="-457200">
              <a:lnSpc>
                <a:spcPct val="150000"/>
              </a:lnSpc>
            </a:pPr>
            <a:r>
              <a:rPr lang="fr-FR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 valeur</a:t>
            </a:r>
            <a:endParaRPr lang="fr-FR" sz="21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6050" y="61898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dirty="0" smtClean="0">
                <a:latin typeface="Arial" pitchFamily="34" charset="0"/>
                <a:cs typeface="Arial" pitchFamily="34" charset="0"/>
              </a:rPr>
              <a:t>( son point de départ)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1107092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dirty="0" smtClean="0">
                <a:latin typeface="Arial" pitchFamily="34" charset="0"/>
                <a:cs typeface="Arial" pitchFamily="34" charset="0"/>
              </a:rPr>
              <a:t>( son point d’arrivée)</a:t>
            </a:r>
          </a:p>
        </p:txBody>
      </p:sp>
      <p:sp>
        <p:nvSpPr>
          <p:cNvPr id="6" name="Rectangle 5"/>
          <p:cNvSpPr/>
          <p:nvPr/>
        </p:nvSpPr>
        <p:spPr>
          <a:xfrm>
            <a:off x="2428860" y="1583487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fr-FR" smtClean="0">
                <a:latin typeface="Arial" pitchFamily="34" charset="0"/>
                <a:cs typeface="Arial" pitchFamily="34" charset="0"/>
              </a:rPr>
              <a:t>son montant )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5671"/>
            <a:ext cx="9144000" cy="25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000"/>
            <a:r>
              <a:rPr lang="fr-FR" sz="2100" b="1" u="sng" dirty="0" smtClean="0">
                <a:latin typeface="Arial" pitchFamily="34" charset="0"/>
                <a:cs typeface="Arial" pitchFamily="34" charset="0"/>
              </a:rPr>
              <a:t>Exercice </a:t>
            </a:r>
            <a:r>
              <a:rPr lang="fr-FR" sz="2100" b="1" u="sng" dirty="0">
                <a:latin typeface="Arial" pitchFamily="34" charset="0"/>
                <a:cs typeface="Arial" pitchFamily="34" charset="0"/>
              </a:rPr>
              <a:t>n</a:t>
            </a:r>
            <a:r>
              <a:rPr lang="fr-FR" sz="2100" b="1" u="sng">
                <a:latin typeface="Arial" pitchFamily="34" charset="0"/>
                <a:cs typeface="Arial" pitchFamily="34" charset="0"/>
              </a:rPr>
              <a:t>° </a:t>
            </a:r>
            <a:r>
              <a:rPr lang="fr-FR" sz="2100" b="1" u="sng" smtClean="0">
                <a:latin typeface="Arial" pitchFamily="34" charset="0"/>
                <a:cs typeface="Arial" pitchFamily="34" charset="0"/>
              </a:rPr>
              <a:t>3</a:t>
            </a: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 marL="180000"/>
            <a:r>
              <a:rPr lang="fr-FR" sz="2100" dirty="0">
                <a:latin typeface="Arial" pitchFamily="34" charset="0"/>
                <a:cs typeface="Arial" pitchFamily="34" charset="0"/>
              </a:rPr>
              <a:t>Le 4/11/2013 l’entreprise </a:t>
            </a:r>
            <a:r>
              <a:rPr lang="fr-FR" sz="2100" b="1" i="1" dirty="0">
                <a:latin typeface="Arial" pitchFamily="34" charset="0"/>
                <a:cs typeface="Arial" pitchFamily="34" charset="0"/>
              </a:rPr>
              <a:t>NADER</a:t>
            </a:r>
            <a:r>
              <a:rPr lang="fr-FR" sz="2100" dirty="0">
                <a:latin typeface="Arial" pitchFamily="34" charset="0"/>
                <a:cs typeface="Arial" pitchFamily="34" charset="0"/>
              </a:rPr>
              <a:t> a vendu des marchandises à </a:t>
            </a:r>
            <a:r>
              <a:rPr lang="fr-FR" sz="2100" i="1" dirty="0">
                <a:latin typeface="Arial" pitchFamily="34" charset="0"/>
                <a:cs typeface="Arial" pitchFamily="34" charset="0"/>
              </a:rPr>
              <a:t>AMAL</a:t>
            </a:r>
            <a:r>
              <a:rPr lang="fr-FR" sz="2100" dirty="0">
                <a:latin typeface="Arial" pitchFamily="34" charset="0"/>
                <a:cs typeface="Arial" pitchFamily="34" charset="0"/>
              </a:rPr>
              <a:t>, pour  3 850 D règlement : 3 000 D par chèque et le reste en espèces.</a:t>
            </a:r>
          </a:p>
          <a:p>
            <a:pPr marL="180000"/>
            <a:r>
              <a:rPr lang="fr-FR" sz="2100" b="1" dirty="0">
                <a:latin typeface="Arial" pitchFamily="34" charset="0"/>
                <a:cs typeface="Arial" pitchFamily="34" charset="0"/>
              </a:rPr>
              <a:t>Travail à faire :	</a:t>
            </a: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 marL="180000"/>
            <a:r>
              <a:rPr lang="fr-FR" sz="2100" dirty="0">
                <a:latin typeface="Arial" pitchFamily="34" charset="0"/>
                <a:cs typeface="Arial" pitchFamily="34" charset="0"/>
              </a:rPr>
              <a:t>Compléter le Schéma des flux puis faire l’enregistrement dans les comptes :</a:t>
            </a:r>
          </a:p>
          <a:p>
            <a:pPr marL="1440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57158" y="2936344"/>
            <a:ext cx="1944216" cy="778408"/>
          </a:xfrm>
          <a:prstGeom prst="roundRect">
            <a:avLst/>
          </a:prstGeom>
          <a:solidFill>
            <a:srgbClr val="3EE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Entreprise NADER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786578" y="2936344"/>
            <a:ext cx="1944216" cy="706970"/>
          </a:xfrm>
          <a:prstGeom prst="roundRect">
            <a:avLst/>
          </a:prstGeom>
          <a:solidFill>
            <a:srgbClr val="3EE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Client Amal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3647866" y="3502148"/>
            <a:ext cx="2952328" cy="144016"/>
          </a:xfrm>
          <a:prstGeom prst="rightArrow">
            <a:avLst>
              <a:gd name="adj1" fmla="val 50000"/>
              <a:gd name="adj2" fmla="val 398902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3491880" y="3008352"/>
            <a:ext cx="3024336" cy="144016"/>
          </a:xfrm>
          <a:prstGeom prst="leftArrow">
            <a:avLst>
              <a:gd name="adj1" fmla="val 50000"/>
              <a:gd name="adj2" fmla="val 373902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4082" y="1916660"/>
            <a:ext cx="2998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Flux monétaire entrant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3010" y="3718172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Flux réel sortant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9936" y="2845354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Débit</a:t>
            </a:r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2226" y="3429000"/>
            <a:ext cx="1385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Crédit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Connecteur droit 45"/>
          <p:cNvCxnSpPr/>
          <p:nvPr/>
        </p:nvCxnSpPr>
        <p:spPr>
          <a:xfrm flipV="1">
            <a:off x="3357554" y="5643578"/>
            <a:ext cx="2500330" cy="13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5400000">
            <a:off x="4164501" y="6160916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020485" y="5143512"/>
            <a:ext cx="1249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54 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Caisse</a:t>
            </a:r>
            <a:endParaRPr lang="fr-FR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241599" y="5287528"/>
            <a:ext cx="401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53301" y="5286388"/>
            <a:ext cx="34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cxnSp>
        <p:nvCxnSpPr>
          <p:cNvPr id="51" name="Connecteur droit 50"/>
          <p:cNvCxnSpPr/>
          <p:nvPr/>
        </p:nvCxnSpPr>
        <p:spPr>
          <a:xfrm>
            <a:off x="285720" y="5643578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rot="5400000">
            <a:off x="1092667" y="613965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23633" y="5122250"/>
            <a:ext cx="1719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532 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Banques</a:t>
            </a:r>
            <a:endParaRPr lang="fr-FR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69765" y="5286388"/>
            <a:ext cx="401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500298" y="5266266"/>
            <a:ext cx="34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5720" y="577431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3 000,000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428992" y="578645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850,000</a:t>
            </a:r>
          </a:p>
        </p:txBody>
      </p:sp>
      <p:cxnSp>
        <p:nvCxnSpPr>
          <p:cNvPr id="59" name="Connecteur droit 58"/>
          <p:cNvCxnSpPr/>
          <p:nvPr/>
        </p:nvCxnSpPr>
        <p:spPr>
          <a:xfrm>
            <a:off x="6267009" y="5643578"/>
            <a:ext cx="2668854" cy="132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rot="5400000">
            <a:off x="7139778" y="6160916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572264" y="5143512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707  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Ventes de </a:t>
            </a:r>
            <a:r>
              <a:rPr lang="fr-FR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fr-FR" b="1" baseline="30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ses</a:t>
            </a:r>
            <a:endParaRPr lang="fr-FR" b="1" baseline="300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22492" y="5287528"/>
            <a:ext cx="401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767339" y="5286388"/>
            <a:ext cx="34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910083" y="572886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800,000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923928" y="2210962"/>
            <a:ext cx="1140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Chèque </a:t>
            </a:r>
            <a:endParaRPr 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20072" y="222790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532 Banques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843808" y="2208854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3 000 D</a:t>
            </a: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923928" y="2542660"/>
            <a:ext cx="1140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Espèces  </a:t>
            </a:r>
            <a:endParaRPr 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44708" y="2559602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54 Caisse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10874" y="2540552"/>
            <a:ext cx="799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850 D</a:t>
            </a: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333044" y="407405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Marchandises </a:t>
            </a:r>
            <a:endParaRPr 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1355" y="4060067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3 850 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047556" y="4071942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707 Ventes de </a:t>
            </a:r>
            <a:r>
              <a:rPr lang="fr-FR" b="1" baseline="30000" dirty="0" err="1" smtClean="0">
                <a:latin typeface="Arial" pitchFamily="34" charset="0"/>
                <a:cs typeface="Arial" pitchFamily="34" charset="0"/>
              </a:rPr>
              <a:t>mses</a:t>
            </a:r>
            <a:endParaRPr lang="fr-FR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 autoUpdateAnimBg="0"/>
      <p:bldP spid="6" grpId="0" animBg="1" autoUpdateAnimBg="0"/>
      <p:bldP spid="7" grpId="0"/>
      <p:bldP spid="10" grpId="0"/>
      <p:bldP spid="12" grpId="0"/>
      <p:bldP spid="13" grpId="0"/>
      <p:bldP spid="48" grpId="0"/>
      <p:bldP spid="49" grpId="0"/>
      <p:bldP spid="50" grpId="0"/>
      <p:bldP spid="53" grpId="0"/>
      <p:bldP spid="54" grpId="0"/>
      <p:bldP spid="55" grpId="0"/>
      <p:bldP spid="56" grpId="0"/>
      <p:bldP spid="57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0286"/>
            <a:ext cx="9144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000"/>
            <a:r>
              <a:rPr lang="fr-FR" sz="2100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fr-FR" sz="2100" dirty="0">
                <a:latin typeface="Arial" pitchFamily="34" charset="0"/>
                <a:cs typeface="Arial" pitchFamily="34" charset="0"/>
              </a:rPr>
              <a:t>4/11/2013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l’entreprise </a:t>
            </a:r>
            <a:r>
              <a:rPr lang="fr-FR" sz="2400" b="1" i="1" dirty="0">
                <a:latin typeface="Arial" pitchFamily="34" charset="0"/>
                <a:cs typeface="Arial" pitchFamily="34" charset="0"/>
              </a:rPr>
              <a:t>DONIA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a acheté des marchandises auprès de </a:t>
            </a:r>
            <a:r>
              <a:rPr lang="fr-FR" sz="2400" b="1" i="1" dirty="0">
                <a:latin typeface="Arial" pitchFamily="34" charset="0"/>
                <a:cs typeface="Arial" pitchFamily="34" charset="0"/>
              </a:rPr>
              <a:t>KARIM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pour  3 850 D règlement : 3 000 D par chèque et le reste en espèces</a:t>
            </a: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 marL="180000"/>
            <a:r>
              <a:rPr lang="fr-FR" sz="2100" b="1" dirty="0">
                <a:latin typeface="Arial" pitchFamily="34" charset="0"/>
                <a:cs typeface="Arial" pitchFamily="34" charset="0"/>
              </a:rPr>
              <a:t>Travail à faire :	</a:t>
            </a: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 marL="180000"/>
            <a:r>
              <a:rPr lang="fr-FR" sz="2100" dirty="0">
                <a:latin typeface="Arial" pitchFamily="34" charset="0"/>
                <a:cs typeface="Arial" pitchFamily="34" charset="0"/>
              </a:rPr>
              <a:t>Compléter le Schéma des flux puis faire l’enregistrement dans les comptes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:</a:t>
            </a:r>
            <a:endParaRPr lang="fr-FR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57158" y="2936344"/>
            <a:ext cx="1944216" cy="778408"/>
          </a:xfrm>
          <a:prstGeom prst="roundRect">
            <a:avLst/>
          </a:prstGeom>
          <a:solidFill>
            <a:srgbClr val="3EE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Entreprise DINIA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786578" y="2936344"/>
            <a:ext cx="1944216" cy="706970"/>
          </a:xfrm>
          <a:prstGeom prst="roundRect">
            <a:avLst/>
          </a:prstGeom>
          <a:solidFill>
            <a:srgbClr val="3EE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Fournisseur KARIM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3647866" y="3502148"/>
            <a:ext cx="2952328" cy="144016"/>
          </a:xfrm>
          <a:prstGeom prst="rightArrow">
            <a:avLst>
              <a:gd name="adj1" fmla="val 50000"/>
              <a:gd name="adj2" fmla="val 398902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3491880" y="3008352"/>
            <a:ext cx="3024336" cy="144016"/>
          </a:xfrm>
          <a:prstGeom prst="leftArrow">
            <a:avLst>
              <a:gd name="adj1" fmla="val 50000"/>
              <a:gd name="adj2" fmla="val 373902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7540" y="2000240"/>
            <a:ext cx="2291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Flux réel entrant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6050" y="227898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Marchandises </a:t>
            </a:r>
            <a:endParaRPr 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4" y="264831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3 850 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3010" y="3718172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Flux monétaire sortant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3928" y="3996912"/>
            <a:ext cx="1140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Chèque </a:t>
            </a:r>
            <a:endParaRPr 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9936" y="2845354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Débit</a:t>
            </a:r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2226" y="3429000"/>
            <a:ext cx="1385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Crédit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00562" y="2276872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607 Achats de </a:t>
            </a:r>
            <a:r>
              <a:rPr lang="fr-FR" b="1" baseline="30000" dirty="0" err="1" smtClean="0">
                <a:latin typeface="Arial" pitchFamily="34" charset="0"/>
                <a:cs typeface="Arial" pitchFamily="34" charset="0"/>
              </a:rPr>
              <a:t>mses</a:t>
            </a:r>
            <a:endParaRPr lang="fr-FR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29190" y="401385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532 Banques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43808" y="3994804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3 000 D</a:t>
            </a: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23928" y="4328610"/>
            <a:ext cx="11401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À crédit  </a:t>
            </a:r>
            <a:endParaRPr lang="fr-FR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29190" y="4345552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401 Fournisseurs d’exploitation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97194" y="4326502"/>
            <a:ext cx="870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850 D</a:t>
            </a: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3357554" y="5643578"/>
            <a:ext cx="2500330" cy="13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4164501" y="6160916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86182" y="5143512"/>
            <a:ext cx="1765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532 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Banques</a:t>
            </a:r>
            <a:endParaRPr lang="fr-FR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41599" y="5287528"/>
            <a:ext cx="401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653301" y="5286388"/>
            <a:ext cx="34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285720" y="5643578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1092667" y="613965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3632" y="5122250"/>
            <a:ext cx="288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607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Achats de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fr-FR" b="1" baseline="30000" dirty="0" err="1" smtClean="0">
                <a:latin typeface="Arial" pitchFamily="34" charset="0"/>
                <a:cs typeface="Arial" pitchFamily="34" charset="0"/>
              </a:rPr>
              <a:t>ses</a:t>
            </a:r>
            <a:endParaRPr lang="fr-FR" b="1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9765" y="5286388"/>
            <a:ext cx="401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00298" y="5266266"/>
            <a:ext cx="34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85720" y="577431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3 850,000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86314" y="5728868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3 000,000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51448" y="580087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…………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6267009" y="5643578"/>
            <a:ext cx="2668854" cy="132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7139778" y="6160916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072816" y="5143512"/>
            <a:ext cx="1249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54 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Caisse</a:t>
            </a:r>
            <a:endParaRPr lang="fr-FR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22492" y="5287528"/>
            <a:ext cx="401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767339" y="5286388"/>
            <a:ext cx="34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fr-FR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910083" y="5728868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850,000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03779" y="580087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000" indent="-457200"/>
            <a:r>
              <a:rPr lang="fr-FR" b="1" dirty="0" smtClean="0">
                <a:latin typeface="Arial" pitchFamily="34" charset="0"/>
                <a:cs typeface="Arial" pitchFamily="34" charset="0"/>
              </a:rPr>
              <a:t>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 autoUpdateAnimBg="0"/>
      <p:bldP spid="6" grpId="0" animBg="1" autoUpdateAnimBg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</TotalTime>
  <Words>447</Words>
  <Application>Microsoft Office PowerPoint</Application>
  <PresentationFormat>Affichage à l'écran (4:3)</PresentationFormat>
  <Paragraphs>156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Capitaux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AMARA</dc:creator>
  <cp:lastModifiedBy>AMARA</cp:lastModifiedBy>
  <cp:revision>37</cp:revision>
  <dcterms:created xsi:type="dcterms:W3CDTF">2013-11-20T10:00:55Z</dcterms:created>
  <dcterms:modified xsi:type="dcterms:W3CDTF">2013-11-20T14:55:39Z</dcterms:modified>
</cp:coreProperties>
</file>